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60" r:id="rId5"/>
    <p:sldId id="262" r:id="rId6"/>
    <p:sldId id="276" r:id="rId7"/>
    <p:sldId id="259" r:id="rId8"/>
    <p:sldId id="269" r:id="rId9"/>
    <p:sldId id="279" r:id="rId10"/>
    <p:sldId id="264" r:id="rId11"/>
    <p:sldId id="265" r:id="rId12"/>
    <p:sldId id="266" r:id="rId13"/>
    <p:sldId id="267" r:id="rId14"/>
    <p:sldId id="268" r:id="rId15"/>
    <p:sldId id="270" r:id="rId16"/>
    <p:sldId id="274" r:id="rId17"/>
    <p:sldId id="277" r:id="rId18"/>
    <p:sldId id="278" r:id="rId19"/>
    <p:sldId id="2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DB1"/>
    <a:srgbClr val="008BB0"/>
    <a:srgbClr val="1C7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3B91-A0B2-8542-C02A-AD67C53F7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E48CB-A4BC-314D-D3B3-6B04068AB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5941C-249C-89AF-5DF4-BF5B6832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F3DC0-DBE1-2ED7-C8E5-DD66248B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92E24-074D-3656-8641-311C782E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373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A644-38F0-EFAD-C418-A1807DA2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38BD0-89F9-1742-7F95-708E35A02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C384E-F06D-15F5-60A4-35A991E9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86C99-843B-7EC3-5E5D-CB302D2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7ED86-A535-F3D4-6056-1CCF2B2C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5766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57CF2-6694-3552-5DBC-3ED767CE8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D2564-FD14-9EE3-E4DB-1649795F9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92673-9F2C-864F-F1DC-61F29880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6B2AD-36BB-3061-27A0-FBB08B22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DB0B9-2078-DE56-8FFE-D0BD27E1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6262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085F-E347-B86B-FFC8-EAA652DF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D1001-1F38-42F6-D7CE-5CD4ECFE6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C2C5-BB21-2D81-3D09-7686F563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F9383-6104-D6E7-989F-E7C003C2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BB15F-8FC1-1CD2-B38F-4B480976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9004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9BDF-9D48-E63C-F209-68094E90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5AB31-C53B-AF1A-40B8-00285507F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62F2-6C3B-D81A-7BB7-874B5727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4FAB0-3D8E-F1F9-FB7B-18F30F9F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E2C9-3460-FD66-1B10-FEA15F7A5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4200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0353-B233-69F4-BF68-C7DF8B82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38819-67A3-AD7F-930C-FE6E76481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9CC7-25CC-02A3-CD5D-623A6088F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A6A4A-EF7D-07A4-3E2D-53020A6C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CEC2E-2837-1EF0-9802-1A49930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84508-FBE1-B4DD-2657-6B1F803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2834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5FB3-B765-1E4B-0F15-70DF0050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CEFB2-7D79-D990-6850-4B521ED12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8CA97-4220-8F47-98FE-2A8D32FB5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9C95A-FECC-EA42-15CB-6357159AD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B48DD-673F-4281-0F97-C5395AE8B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9C33B-7F9E-1F0D-F282-574EF7B1D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E6065-C8C3-5921-B696-84D432D5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88E95-F598-1866-7954-9E775B65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4633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3437-1BFB-7AB8-43C9-3434AEC6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C5EFB2-55DE-F45E-93A2-47F4EDC6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A6426-C7F5-14BB-FA47-D27FA6A16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D4F0A-1FA2-5A5E-D73E-9734A333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1260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23D3FF-D964-8E72-B81A-7B42D1941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F4313-D05C-7C7B-4798-EE8A85B8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07B64-88DD-8A07-83ED-D6FE7A2A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2727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FEAF-DFF4-AFA7-CB50-9D4061D7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C270-E455-A62C-5192-704F5047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1F648-87BB-FD0F-ECCF-A2427C0DF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FC8B8-50E2-05E0-7C8A-9E16FC56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6CBC6-8AA6-68F3-8ADE-6FDADD30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45CEA-8CC9-FAA4-E4A5-67FB51F9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2484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72F1-354D-80DF-939F-E82E9C68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82FD0-FFD0-9079-CBF5-E93029400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0503E-491F-28BE-EBC8-2AD2AE34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4DDA1-90E5-E259-BFDA-E44307A5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FDD96-D76F-774B-726C-B98BDADE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2032A-63C4-C0AC-31C5-08FC8D03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5722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DE0291-5B4B-3DE2-DEF1-A0BDB68D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117B6-FB1D-2BEF-7406-198B52A46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8C931-0A78-2577-DBC4-DEC570868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3AC544-D23A-48C0-BA16-1F9D04429155}" type="datetimeFigureOut">
              <a:rPr lang="ar-EG" smtClean="0"/>
              <a:t>29/05/1447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D60FA-89AB-1E9C-DBA7-AF3791F18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1D8D4-F654-5594-9472-E872A67B2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2853F9-8693-4284-9168-66B8891BD1A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6981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710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29992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670" y="704087"/>
            <a:ext cx="8533338" cy="154595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hnschrift Condensed" panose="020B0502040204020203" pitchFamily="34" charset="0"/>
              </a:rPr>
              <a:t>Massachusetts General Hospital Performance Analysis</a:t>
            </a:r>
            <a:endParaRPr lang="ar-EG" dirty="0">
              <a:latin typeface="Bahnschrift Condense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6790"/>
            <a:ext cx="9144000" cy="881009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(DEPI – Power BI Track 2025)</a:t>
            </a:r>
            <a:endParaRPr lang="ar-EG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71" y="204611"/>
            <a:ext cx="1538097" cy="14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58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03464" y="0"/>
            <a:ext cx="4288536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7903464" y="0"/>
            <a:ext cx="4288536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868680" y="418493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Dashboard Design &amp; Visual Identity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8724" y="2320391"/>
            <a:ext cx="36393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2. Encounters Page 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" y="1491468"/>
            <a:ext cx="7569708" cy="4844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540496" y="3502152"/>
            <a:ext cx="315468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Displays encounter trends and durations.</a:t>
            </a:r>
            <a:br>
              <a:rPr lang="en-US" sz="2000" dirty="0"/>
            </a:b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2414397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288536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288536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731520" y="457974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Dashboard Design &amp; Visual Identity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340" y="2060966"/>
            <a:ext cx="36393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3. Procedures Page 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92" y="1632774"/>
            <a:ext cx="7614712" cy="4758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68680" y="2967335"/>
            <a:ext cx="277063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Shows frequency, costs, and outcomes of procedures.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4079310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03464" y="0"/>
            <a:ext cx="4288536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7903464" y="0"/>
            <a:ext cx="4288536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868680" y="418493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Dashboard Design &amp; Visual Identity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68996" y="1918055"/>
            <a:ext cx="36393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4. Revenue Page </a:t>
            </a:r>
            <a:endParaRPr lang="ar-EG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" y="1455754"/>
            <a:ext cx="7586259" cy="4757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165592" y="3188045"/>
            <a:ext cx="352958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Breaks down revenue by payer and service line.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527856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288536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288536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731520" y="457974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Dashboard Design &amp; Visual Identity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193" y="2120676"/>
            <a:ext cx="404801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5. Patients’ Demographics</a:t>
            </a:r>
            <a:endParaRPr lang="ar-EG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64" y="1475065"/>
            <a:ext cx="7620911" cy="4845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30936" y="3657600"/>
            <a:ext cx="321868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Displays age, gender, and regional breakdowns.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2405731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/>
          <p:cNvSpPr txBox="1"/>
          <p:nvPr/>
        </p:nvSpPr>
        <p:spPr>
          <a:xfrm>
            <a:off x="1645920" y="309217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Key Performance </a:t>
            </a:r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Indicators (KPIs)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262" y="1866121"/>
            <a:ext cx="5197579" cy="3900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/>
          <p:cNvSpPr txBox="1"/>
          <p:nvPr/>
        </p:nvSpPr>
        <p:spPr>
          <a:xfrm>
            <a:off x="490728" y="1728216"/>
            <a:ext cx="5888736" cy="46166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Operational Efficiency: </a:t>
            </a:r>
          </a:p>
          <a:p>
            <a:pPr algn="ctr"/>
            <a:endParaRPr lang="en-US" dirty="0"/>
          </a:p>
          <a:p>
            <a:pPr algn="ctr"/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 successful operational metrics:</a:t>
            </a:r>
          </a:p>
          <a:p>
            <a:pPr algn="ctr"/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High Throughput:</a:t>
            </a:r>
            <a:r>
              <a:rPr lang="en-US" sz="2400" dirty="0"/>
              <a:t> Total Admissions (28K) and Total Procedures (39K).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Procedure Efficiency: </a:t>
            </a:r>
            <a:r>
              <a:rPr lang="en-US" sz="2400" dirty="0"/>
              <a:t>Avg. Procedure Duration (34.32 min).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260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5148072" y="0"/>
            <a:ext cx="7043928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u="sng" dirty="0">
                <a:solidFill>
                  <a:schemeClr val="tx1"/>
                </a:solidFill>
              </a:rPr>
              <a:t>Financial overview:</a:t>
            </a:r>
          </a:p>
          <a:p>
            <a:pPr algn="ctr"/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Balanced Finances: </a:t>
            </a:r>
            <a:r>
              <a:rPr lang="en-US" sz="2400" dirty="0">
                <a:solidFill>
                  <a:schemeClr val="tx1"/>
                </a:solidFill>
              </a:rPr>
              <a:t>Total Encounter Revenue equal  ($101.51M), indicating tight financial control.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Strong Return: </a:t>
            </a:r>
            <a:r>
              <a:rPr lang="en-US" sz="2400" dirty="0">
                <a:solidFill>
                  <a:schemeClr val="tx1"/>
                </a:solidFill>
              </a:rPr>
              <a:t>Avg. Procedure Revenue ($2.21K).</a:t>
            </a:r>
            <a:r>
              <a:rPr lang="en-US" sz="2400" dirty="0">
                <a:solidFill>
                  <a:srgbClr val="FFFFFF"/>
                </a:solidFill>
                <a:latin typeface="-apple-system"/>
              </a:rPr>
              <a:t> </a:t>
            </a:r>
          </a:p>
          <a:p>
            <a:br>
              <a:rPr lang="en-US" sz="2000" dirty="0">
                <a:solidFill>
                  <a:srgbClr val="FFFFFF"/>
                </a:solidFill>
                <a:latin typeface="-apple-system"/>
              </a:rPr>
            </a:br>
            <a:endParaRPr lang="ar-EG" sz="2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5920" y="309217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Key Perfor</a:t>
            </a:r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mance</a:t>
            </a:r>
            <a:r>
              <a:rPr lang="en-US" sz="4000" b="1" dirty="0">
                <a:solidFill>
                  <a:srgbClr val="1C7B8F"/>
                </a:solidFill>
                <a:latin typeface="Dosis ExtraBold" pitchFamily="2" charset="0"/>
              </a:rPr>
              <a:t> </a:t>
            </a:r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Indicators (KPIs)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" y="1906524"/>
            <a:ext cx="4862322" cy="3241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2497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7934220" cy="73658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ectangle 6"/>
          <p:cNvSpPr/>
          <p:nvPr/>
        </p:nvSpPr>
        <p:spPr>
          <a:xfrm>
            <a:off x="2111406" y="23963"/>
            <a:ext cx="7058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Conclusion &amp; Recommend</a:t>
            </a:r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394" y="1103316"/>
            <a:ext cx="7058342" cy="59708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Actionable Recommendations:</a:t>
            </a:r>
          </a:p>
          <a:p>
            <a:pPr>
              <a:lnSpc>
                <a:spcPct val="150000"/>
              </a:lnSpc>
            </a:pPr>
            <a:r>
              <a:rPr lang="en-US" b="1" dirty="0"/>
              <a:t>🔹 </a:t>
            </a:r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Encounters Analysis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Findings: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Top Revenue Source: Patients without insurance generated the highest revenue ($49M) from 9K encounters.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Lowest Revenue Source: Medicare also had around 9K encounters but generated only $25M in revenue — nearly 50% less.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Recommendations:</a:t>
            </a:r>
          </a:p>
          <a:p>
            <a:pPr algn="ctr">
              <a:lnSpc>
                <a:spcPct val="150000"/>
              </a:lnSpc>
            </a:pPr>
            <a:r>
              <a:rPr lang="en-US" sz="2000" dirty="0"/>
              <a:t>Increase Insurance Utilization</a:t>
            </a:r>
            <a:br>
              <a:rPr lang="en-US" sz="2000" dirty="0"/>
            </a:br>
            <a:r>
              <a:rPr lang="en-US" sz="2000" dirty="0"/>
              <a:t>Optimize Medicare Services</a:t>
            </a:r>
            <a:br>
              <a:rPr lang="en-US" sz="2000" dirty="0"/>
            </a:br>
            <a:r>
              <a:rPr lang="en-US" sz="2000" dirty="0"/>
              <a:t>Patient Outreach Campaign</a:t>
            </a:r>
            <a:br>
              <a:rPr lang="en-US" sz="2000" i="1" dirty="0"/>
            </a:br>
            <a:endParaRPr lang="en-US" sz="2000" i="1" u="sng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4C485-08F8-46E6-98DB-1A241DC3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650" y="1103316"/>
            <a:ext cx="4260350" cy="182450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3E5A1A7-BEFD-4BD8-A1D2-98E33B08D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87" y="4495688"/>
            <a:ext cx="4260350" cy="1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8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7754111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ectangle 6"/>
          <p:cNvSpPr/>
          <p:nvPr/>
        </p:nvSpPr>
        <p:spPr>
          <a:xfrm>
            <a:off x="2100896" y="473809"/>
            <a:ext cx="7058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Conclusion &amp; Recommend</a:t>
            </a:r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854" y="1181695"/>
            <a:ext cx="7497257" cy="60324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Actionable Recommendations:</a:t>
            </a:r>
          </a:p>
          <a:p>
            <a:r>
              <a:rPr lang="en-US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🔹 Admissions &amp; Encounter Types</a:t>
            </a:r>
          </a:p>
          <a:p>
            <a:r>
              <a:rPr lang="en-US" sz="1600" b="1" dirty="0"/>
              <a:t>Findings:</a:t>
            </a:r>
            <a:endParaRPr lang="en-US" sz="1600" dirty="0"/>
          </a:p>
          <a:p>
            <a:r>
              <a:rPr lang="en-US" sz="1600" b="1" dirty="0"/>
              <a:t>Lowest Admission Categories:</a:t>
            </a:r>
            <a:r>
              <a:rPr lang="en-US" sz="1600" dirty="0"/>
              <a:t> </a:t>
            </a:r>
            <a:r>
              <a:rPr lang="en-US" sz="1600" b="1" dirty="0"/>
              <a:t>Wellness</a:t>
            </a:r>
            <a:r>
              <a:rPr lang="en-US" sz="1600" dirty="0"/>
              <a:t> and </a:t>
            </a:r>
            <a:r>
              <a:rPr lang="en-US" sz="1600" b="1" dirty="0"/>
              <a:t>Inpatient encounters</a:t>
            </a:r>
            <a:r>
              <a:rPr lang="en-US" sz="1600" dirty="0"/>
              <a:t> show lower volumes compared to outpatient or emergency services.</a:t>
            </a:r>
          </a:p>
          <a:p>
            <a:r>
              <a:rPr lang="en-US" sz="1600" b="1" dirty="0"/>
              <a:t>High Throughput:</a:t>
            </a:r>
            <a:r>
              <a:rPr lang="en-US" sz="1600" dirty="0"/>
              <a:t> Total admissions are </a:t>
            </a:r>
            <a:r>
              <a:rPr lang="en-US" sz="1600" b="1" dirty="0"/>
              <a:t>28K</a:t>
            </a:r>
            <a:r>
              <a:rPr lang="en-US" sz="1600" dirty="0"/>
              <a:t>, and total procedures are </a:t>
            </a:r>
            <a:r>
              <a:rPr lang="en-US" sz="1600" b="1" dirty="0"/>
              <a:t>39K </a:t>
            </a:r>
            <a:r>
              <a:rPr lang="en-US" sz="1600" dirty="0"/>
              <a:t>are performed, with an average procedure duration of 34.32 minutes.</a:t>
            </a:r>
          </a:p>
          <a:p>
            <a:r>
              <a:rPr lang="en-US" sz="1600" b="1" dirty="0"/>
              <a:t>Recommendations:</a:t>
            </a:r>
            <a:endParaRPr lang="en-US" sz="1600" dirty="0"/>
          </a:p>
          <a:p>
            <a:pPr algn="ctr"/>
            <a:r>
              <a:rPr lang="en-US" sz="1600" dirty="0"/>
              <a:t>Promote Preventive and Wellness Care</a:t>
            </a:r>
          </a:p>
          <a:p>
            <a:pPr algn="ctr"/>
            <a:r>
              <a:rPr lang="en-US" sz="1600" dirty="0"/>
              <a:t>Boost Inpatient Services Efficiency</a:t>
            </a:r>
            <a:br>
              <a:rPr lang="en-US" sz="1600" dirty="0"/>
            </a:br>
            <a:r>
              <a:rPr lang="en-US" sz="1600" dirty="0"/>
              <a:t>Balance Patient Flow</a:t>
            </a:r>
          </a:p>
          <a:p>
            <a:r>
              <a:rPr lang="en-US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🔹 Procedures Analysis</a:t>
            </a:r>
          </a:p>
          <a:p>
            <a:r>
              <a:rPr lang="en-US" sz="1600" b="1" dirty="0"/>
              <a:t>Findings:</a:t>
            </a:r>
            <a:endParaRPr lang="en-US" sz="1600" dirty="0"/>
          </a:p>
          <a:p>
            <a:r>
              <a:rPr lang="en-US" sz="1600" b="1" dirty="0"/>
              <a:t>Top Procedure by Profit:</a:t>
            </a:r>
            <a:r>
              <a:rPr lang="en-US" sz="1600" dirty="0"/>
              <a:t> </a:t>
            </a:r>
            <a:r>
              <a:rPr lang="en-US" sz="1600" b="1" dirty="0" err="1"/>
              <a:t>ElectroCardioversion</a:t>
            </a:r>
            <a:r>
              <a:rPr lang="en-US" sz="1600" dirty="0"/>
              <a:t> (highest revenue contribution).</a:t>
            </a:r>
          </a:p>
          <a:p>
            <a:r>
              <a:rPr lang="en-US" sz="1600" b="1" dirty="0"/>
              <a:t>Lowest Procedure by Profit:</a:t>
            </a:r>
            <a:r>
              <a:rPr lang="en-US" sz="1600" dirty="0"/>
              <a:t> </a:t>
            </a:r>
            <a:r>
              <a:rPr lang="en-US" sz="1600" b="1" dirty="0"/>
              <a:t>Hospice care</a:t>
            </a:r>
            <a:r>
              <a:rPr lang="en-US" sz="1600" dirty="0"/>
              <a:t> (least profitable).</a:t>
            </a:r>
          </a:p>
          <a:p>
            <a:r>
              <a:rPr lang="en-US" sz="1600" b="1" dirty="0"/>
              <a:t>General Trend:</a:t>
            </a:r>
            <a:r>
              <a:rPr lang="en-US" sz="1600" dirty="0"/>
              <a:t> High-volume procedures may not always yield proportional profits due to cost or duration inefficiency.</a:t>
            </a:r>
          </a:p>
          <a:p>
            <a:r>
              <a:rPr lang="en-US" sz="1600" b="1" dirty="0"/>
              <a:t>Recommendations:</a:t>
            </a:r>
            <a:endParaRPr lang="en-US" sz="1600" dirty="0"/>
          </a:p>
          <a:p>
            <a:pPr algn="ctr"/>
            <a:r>
              <a:rPr lang="en-US" sz="1600" dirty="0"/>
              <a:t>Expand Profitable Procedures</a:t>
            </a:r>
            <a:br>
              <a:rPr lang="en-US" sz="1600" dirty="0"/>
            </a:br>
            <a:r>
              <a:rPr lang="en-US" sz="1600" dirty="0"/>
              <a:t>Develop Low-Profit Areas</a:t>
            </a:r>
            <a:br>
              <a:rPr lang="en-US" sz="1600" dirty="0"/>
            </a:br>
            <a:r>
              <a:rPr lang="en-US" sz="1600" dirty="0"/>
              <a:t>Efficiency Optimization</a:t>
            </a:r>
            <a:br>
              <a:rPr lang="en-US" sz="1400" dirty="0"/>
            </a:br>
            <a:endParaRPr lang="en-US" sz="1400" dirty="0"/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676CB5-8452-447B-AF79-9AE504F1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111" y="4475018"/>
            <a:ext cx="4437889" cy="1909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98440-3E4F-433F-8853-AAD8FCDE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111" y="1489006"/>
            <a:ext cx="4437889" cy="17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23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0" y="-101600"/>
            <a:ext cx="7815873" cy="69596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en-US" sz="1400" b="1" dirty="0">
              <a:solidFill>
                <a:srgbClr val="FF0000"/>
              </a:solidFill>
            </a:endParaRPr>
          </a:p>
          <a:p>
            <a:endParaRPr lang="en-US" sz="1400" b="1" dirty="0">
              <a:solidFill>
                <a:srgbClr val="FF0000"/>
              </a:solidFill>
            </a:endParaRPr>
          </a:p>
          <a:p>
            <a:endParaRPr lang="en-US" sz="1400" b="1" dirty="0">
              <a:solidFill>
                <a:srgbClr val="FF0000"/>
              </a:solidFill>
            </a:endParaRPr>
          </a:p>
          <a:p>
            <a:endParaRPr lang="en-US" sz="1400" b="1" dirty="0">
              <a:solidFill>
                <a:srgbClr val="FF0000"/>
              </a:solidFill>
            </a:endParaRPr>
          </a:p>
          <a:p>
            <a:endParaRPr lang="en-US" sz="1400" b="1" dirty="0">
              <a:solidFill>
                <a:srgbClr val="FF0000"/>
              </a:solidFill>
            </a:endParaRPr>
          </a:p>
          <a:p>
            <a:endParaRPr lang="en-US" sz="1400" b="1" dirty="0">
              <a:solidFill>
                <a:srgbClr val="FF0000"/>
              </a:solidFill>
            </a:endParaRPr>
          </a:p>
          <a:p>
            <a:endParaRPr lang="en-US" sz="1400" b="1" dirty="0">
              <a:solidFill>
                <a:srgbClr val="FF0000"/>
              </a:solidFill>
            </a:endParaRPr>
          </a:p>
          <a:p>
            <a:endParaRPr lang="en-US" sz="1400" b="1" dirty="0">
              <a:solidFill>
                <a:srgbClr val="FF0000"/>
              </a:solidFill>
            </a:endParaRPr>
          </a:p>
          <a:p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Findings: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Strong skew toward a single group.</a:t>
            </a:r>
            <a:r>
              <a:rPr lang="en-US" sz="1600" dirty="0">
                <a:solidFill>
                  <a:schemeClr val="tx1"/>
                </a:solidFill>
              </a:rPr>
              <a:t> Nearly 70% of patients are White; the three next groups make up about 30% combined. That suggests limited racial diversity in your patient mix (or incomplete capture of race data).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Under-representation or low capture of smaller groups.</a:t>
            </a:r>
            <a:r>
              <a:rPr lang="en-US" sz="1600" dirty="0">
                <a:solidFill>
                  <a:schemeClr val="tx1"/>
                </a:solidFill>
              </a:rPr>
              <a:t> “Other / Hawaiian / Native” together are only ~4% — either these populations are very small in your service area, or they are under-reached or under-recorded.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Recommendations: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Community outreach &amp; partnerships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Findings:</a:t>
            </a:r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Activity is concentrated in the Eastern United States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There is a </a:t>
            </a:r>
            <a:r>
              <a:rPr lang="en-US" sz="1600" b="1" dirty="0">
                <a:solidFill>
                  <a:schemeClr val="tx1"/>
                </a:solidFill>
              </a:rPr>
              <a:t>large bubble</a:t>
            </a:r>
            <a:r>
              <a:rPr lang="en-US" sz="1600" dirty="0">
                <a:solidFill>
                  <a:schemeClr val="tx1"/>
                </a:solidFill>
              </a:rPr>
              <a:t> on the U.S. East Coast — likely representing the </a:t>
            </a:r>
            <a:r>
              <a:rPr lang="en-US" sz="1600" b="1" dirty="0">
                <a:solidFill>
                  <a:schemeClr val="tx1"/>
                </a:solidFill>
              </a:rPr>
              <a:t>highest count of IDs</a:t>
            </a:r>
            <a:r>
              <a:rPr lang="en-US" sz="1600" dirty="0">
                <a:solidFill>
                  <a:schemeClr val="tx1"/>
                </a:solidFill>
              </a:rPr>
              <a:t> in any city on the map.</a:t>
            </a:r>
          </a:p>
          <a:p>
            <a:r>
              <a:rPr lang="en-US" sz="1600" dirty="0">
                <a:solidFill>
                  <a:schemeClr val="tx1"/>
                </a:solidFill>
              </a:rPr>
              <a:t>This indicates that one U.S. city (likely NYC / Washington / Boston area—exact city not shown) is </a:t>
            </a:r>
            <a:r>
              <a:rPr lang="en-US" sz="1600" b="1" dirty="0">
                <a:solidFill>
                  <a:schemeClr val="tx1"/>
                </a:solidFill>
              </a:rPr>
              <a:t>your primary activity hub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Recommendations: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Strengthen presence in existing U.S. hotspots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Expand moderately performing U.S. cities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00896" y="473809"/>
            <a:ext cx="7058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Conclusion &amp; Recommend</a:t>
            </a:r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339" y="1181695"/>
            <a:ext cx="688543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Actionable Recommendations:</a:t>
            </a:r>
          </a:p>
        </p:txBody>
      </p:sp>
      <p:pic>
        <p:nvPicPr>
          <p:cNvPr id="10" name="Picture 9" descr="A blue circle with orange and blue circles">
            <a:extLst>
              <a:ext uri="{FF2B5EF4-FFF2-40B4-BE49-F238E27FC236}">
                <a16:creationId xmlns:a16="http://schemas.microsoft.com/office/drawing/2014/main" id="{8872D91F-8D86-6194-398E-0FC7059C6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72" y="1462459"/>
            <a:ext cx="4376127" cy="2177645"/>
          </a:xfrm>
          <a:prstGeom prst="rect">
            <a:avLst/>
          </a:prstGeom>
        </p:spPr>
      </p:pic>
      <p:pic>
        <p:nvPicPr>
          <p:cNvPr id="12" name="Picture 11" descr="A map of the world&#10;&#10;AI-generated content may be incorrect.">
            <a:extLst>
              <a:ext uri="{FF2B5EF4-FFF2-40B4-BE49-F238E27FC236}">
                <a16:creationId xmlns:a16="http://schemas.microsoft.com/office/drawing/2014/main" id="{98049322-77E1-0875-2AE6-CCC74C803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72" y="4336473"/>
            <a:ext cx="4376127" cy="217764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9862ECE6-0C52-5252-0866-76FB0F1C9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61610"/>
            <a:ext cx="2343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45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5353" y="1613118"/>
            <a:ext cx="7013719" cy="4584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Aya Farid: </a:t>
            </a:r>
            <a:r>
              <a:rPr 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DAX measure creation and KPI calculations.</a:t>
            </a:r>
            <a:endParaRPr lang="en-US" sz="2400" b="1" dirty="0">
              <a:latin typeface="Cambria" panose="02040503050406030204" pitchFamily="18" charset="0"/>
              <a:ea typeface="MS Mincho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Sara Mohamed: </a:t>
            </a:r>
            <a:r>
              <a:rPr lang="en-US" sz="2400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Data modeling, dashboard integration, report coordination.</a:t>
            </a:r>
            <a:br>
              <a:rPr lang="en-US" sz="2400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Noha Yaseen: </a:t>
            </a:r>
            <a:r>
              <a:rPr lang="en-US" sz="2400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Visualization design and theme formatting.</a:t>
            </a:r>
            <a:br>
              <a:rPr lang="en-US" sz="2400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Al Shaymaa Mostafa: </a:t>
            </a:r>
            <a:r>
              <a:rPr lang="en-US" sz="2400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Documentation, editing, and presentation design.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2" y="-297"/>
            <a:ext cx="3706896" cy="68585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19681" y="471215"/>
            <a:ext cx="52693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Roles &amp; Responsibilities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072" y="2777628"/>
            <a:ext cx="4602928" cy="22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85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502920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Introduction &amp; Project Scope</a:t>
            </a:r>
            <a:endParaRPr lang="ar-EG" sz="4000" b="1" dirty="0">
              <a:solidFill>
                <a:schemeClr val="bg1"/>
              </a:solidFill>
              <a:latin typeface="Dosis ExtraBold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9576" y="1713726"/>
            <a:ext cx="6821424" cy="48628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Project's goal: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To analyze the operational and financial performance of Massachusetts General Hospital using an interactive Power BI dashboard.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The analysis focuses on identifying patterns in admissions, encounters, procedures, and revenue to evaluate hospital efficiency and patient care outcomes.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The findings highlight areas of excellence and improvement for academic and administrative review.</a:t>
            </a:r>
          </a:p>
          <a:p>
            <a:endParaRPr lang="ar-E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544" y="2113823"/>
            <a:ext cx="3413760" cy="2926080"/>
          </a:xfrm>
          <a:prstGeom prst="roundRect">
            <a:avLst>
              <a:gd name="adj" fmla="val 8594"/>
            </a:avLst>
          </a:prstGeom>
          <a:solidFill>
            <a:srgbClr val="008DB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0652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515" y="0"/>
            <a:ext cx="1227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187" y="1459838"/>
            <a:ext cx="11723624" cy="2294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Audience: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1900" b="1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1. Clinical Director: </a:t>
            </a:r>
            <a:r>
              <a:rPr lang="en-US" sz="1900" dirty="0"/>
              <a:t>Uses the dashboard to monitor care outcomes and readmission trends.</a:t>
            </a:r>
            <a:br>
              <a:rPr lang="en-US" sz="1900" dirty="0"/>
            </a:br>
            <a:r>
              <a:rPr lang="en-US" sz="1900" b="1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2. Hospital Administrator: </a:t>
            </a:r>
            <a:r>
              <a:rPr lang="en-US" sz="1900" dirty="0"/>
              <a:t>Tracks patient flow, occupancy, and departmental efficiency.</a:t>
            </a:r>
            <a:br>
              <a:rPr lang="en-US" sz="1900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</a:br>
            <a:r>
              <a:rPr lang="en-US" sz="1900" b="1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3. Finance Officer: </a:t>
            </a:r>
            <a:r>
              <a:rPr lang="en-US" sz="1900" dirty="0"/>
              <a:t>Assesses profitability and cost control.</a:t>
            </a:r>
            <a:br>
              <a:rPr lang="en-US" sz="1900" dirty="0"/>
            </a:br>
            <a:r>
              <a:rPr lang="en-US" sz="1900" b="1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4. Data Analyst: </a:t>
            </a:r>
            <a:r>
              <a:rPr lang="en-US" sz="1900" dirty="0"/>
              <a:t>Leverages data models to predict performance trends</a:t>
            </a:r>
            <a:r>
              <a:rPr lang="en-US" sz="1900" dirty="0">
                <a:latin typeface="Cambria" panose="02040503050406030204" pitchFamily="18" charset="0"/>
                <a:ea typeface="MS Mincho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187" y="4006921"/>
            <a:ext cx="11723624" cy="2583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3057" cy="1371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0" y="457974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Introduction &amp; Project Scope</a:t>
            </a:r>
            <a:endParaRPr lang="ar-EG" sz="4000" b="1" dirty="0">
              <a:solidFill>
                <a:schemeClr val="bg1"/>
              </a:solidFill>
              <a:latin typeface="Dosi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79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327648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6327648" cy="6858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4424" y="502920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Methodology &amp; </a:t>
            </a:r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Work Plan</a:t>
            </a:r>
            <a:endParaRPr lang="ar-EG" sz="4000" b="1" dirty="0">
              <a:solidFill>
                <a:srgbClr val="008BB0"/>
              </a:solidFill>
              <a:latin typeface="Dosis ExtraBold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" y="1336671"/>
            <a:ext cx="5737860" cy="50167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28600" indent="-228600">
              <a:buAutoNum type="arabicPeriod"/>
              <a:tabLst>
                <a:tab pos="401638" algn="l"/>
              </a:tabLst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Preparation: </a:t>
            </a:r>
            <a:r>
              <a:rPr lang="en-US" sz="2000" dirty="0"/>
              <a:t>Import hospital data into Power BI, clean, and model relationships between tables (patients, admissions, procedures, and payers).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Measure Creation: </a:t>
            </a:r>
            <a:r>
              <a:rPr lang="en-US" sz="2000" dirty="0"/>
              <a:t>Develop DAX measures for KPIs such as average Total Encounters, Total Procedures, length of stay, and Patient Count.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Dashboard Design: </a:t>
            </a:r>
            <a:r>
              <a:rPr lang="en-US" sz="2000" dirty="0"/>
              <a:t>Create interactive pages (Landing, Encounters, Procedures, Revenue, and Demographics).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Testing: </a:t>
            </a:r>
            <a:r>
              <a:rPr lang="en-US" sz="2000" dirty="0"/>
              <a:t>Validate calculations and KPIs for accuracy.</a:t>
            </a:r>
          </a:p>
          <a:p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Documentation &amp; Presentation: </a:t>
            </a:r>
            <a:r>
              <a:rPr lang="en-US" sz="2000" dirty="0"/>
              <a:t>Compile academic and professional reports for final evaluation.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5835" y="2011680"/>
            <a:ext cx="5243981" cy="3666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9830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288536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288536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71919" y="457974"/>
            <a:ext cx="99967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Data</a:t>
            </a:r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 Preparation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214" y="1662416"/>
            <a:ext cx="1144957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AE" sz="2800" b="1" dirty="0"/>
              <a:t>Data for patients of Massachusetts General Hospital from 2011 to 2022</a:t>
            </a:r>
            <a:endParaRPr lang="ar-EG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0B067-A753-4D61-B9DB-E376ED0B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32" y="2295367"/>
            <a:ext cx="9269735" cy="1886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E8C02-8781-4F06-A0D3-3C959B00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59" y="4291313"/>
            <a:ext cx="5590681" cy="2509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9198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r="5195"/>
          <a:stretch/>
        </p:blipFill>
        <p:spPr>
          <a:xfrm>
            <a:off x="372803" y="426082"/>
            <a:ext cx="8723377" cy="62139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4CEEB0-381F-453F-BC37-8A79B0104A48}"/>
              </a:ext>
            </a:extLst>
          </p:cNvPr>
          <p:cNvSpPr/>
          <p:nvPr/>
        </p:nvSpPr>
        <p:spPr>
          <a:xfrm>
            <a:off x="9318880" y="2632732"/>
            <a:ext cx="2650947" cy="1592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 Schema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1 Fact Table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4 Dimensional Tables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A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0161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7754111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/>
          <p:cNvSpPr txBox="1"/>
          <p:nvPr/>
        </p:nvSpPr>
        <p:spPr>
          <a:xfrm>
            <a:off x="-237744" y="567702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rgbClr val="1C7B8F"/>
                </a:solidFill>
                <a:latin typeface="Dosis ExtraBold" pitchFamily="2" charset="0"/>
              </a:rPr>
              <a:t>Introduction &amp; Project Scope</a:t>
            </a:r>
            <a:endParaRPr lang="ar-EG" sz="4000" b="1" dirty="0">
              <a:solidFill>
                <a:srgbClr val="1C7B8F"/>
              </a:solidFill>
              <a:latin typeface="Dosis ExtraBold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402" y="1552483"/>
            <a:ext cx="7476709" cy="48439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The Dashboard consists of four sections: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Encounters: </a:t>
            </a:r>
            <a:r>
              <a:rPr lang="en-US" sz="2000" dirty="0"/>
              <a:t>Tracking the total admission, duration, volume (974 unique patients), categories of patient entries, and financial outcomes (revenue/cost) of patient visits.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Procedures: </a:t>
            </a:r>
            <a:r>
              <a:rPr lang="en-US" sz="2000" dirty="0"/>
              <a:t>Evaluating the efficiency (duration), volume (39K), and financial returns (revenue/cost) of medical interventions.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Revenue: </a:t>
            </a:r>
            <a:r>
              <a:rPr lang="en-US" sz="2000" dirty="0"/>
              <a:t>Breaking down the total financial intake and correlating it with costs, payer coverage, and patient burden.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Demographics: </a:t>
            </a:r>
            <a:r>
              <a:rPr lang="en-AE" sz="2000" dirty="0"/>
              <a:t>information on patient demographics, gender, and insurance coverage.</a:t>
            </a:r>
            <a:endParaRPr lang="ar-EG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1269" y="1749397"/>
            <a:ext cx="3383573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50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6" name="Rectangle 5"/>
          <p:cNvSpPr/>
          <p:nvPr/>
        </p:nvSpPr>
        <p:spPr>
          <a:xfrm>
            <a:off x="0" y="1828799"/>
            <a:ext cx="12192000" cy="3900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TextBox 3"/>
          <p:cNvSpPr txBox="1"/>
          <p:nvPr/>
        </p:nvSpPr>
        <p:spPr>
          <a:xfrm>
            <a:off x="987552" y="467118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Dosis ExtraBold" pitchFamily="2" charset="0"/>
              </a:rPr>
              <a:t>Dashboard Design &amp; Visual Identity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377"/>
          <a:stretch/>
        </p:blipFill>
        <p:spPr>
          <a:xfrm>
            <a:off x="475861" y="1895746"/>
            <a:ext cx="4788900" cy="3760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CA4CFE7-0562-4EE8-84EE-3DF655A466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83" y="1969317"/>
            <a:ext cx="5386553" cy="34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04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288536" cy="6858000"/>
          </a:xfrm>
          <a:prstGeom prst="rect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288536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4" name="TextBox 3"/>
          <p:cNvSpPr txBox="1"/>
          <p:nvPr/>
        </p:nvSpPr>
        <p:spPr>
          <a:xfrm>
            <a:off x="731520" y="457974"/>
            <a:ext cx="972921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rgbClr val="008BB0"/>
                </a:solidFill>
                <a:latin typeface="Dosis ExtraBold" pitchFamily="2" charset="0"/>
              </a:rPr>
              <a:t>Dashboard Design &amp; Visual Identity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479" t="18823" r="30464" b="11632"/>
          <a:stretch/>
        </p:blipFill>
        <p:spPr>
          <a:xfrm>
            <a:off x="4288536" y="1235607"/>
            <a:ext cx="7735824" cy="4922598"/>
          </a:xfrm>
          <a:prstGeom prst="rect">
            <a:avLst/>
          </a:prstGeom>
          <a:solidFill>
            <a:srgbClr val="008BB0"/>
          </a:soli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24612" y="2039553"/>
            <a:ext cx="36393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1. Landing Page </a:t>
            </a:r>
            <a:endParaRPr lang="ar-EG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6656" y="3205413"/>
            <a:ext cx="2935224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Overview of Dashboards (Encounters, Procedures, Revenue, and Patient Demographics)</a:t>
            </a:r>
            <a:br>
              <a:rPr lang="en-US" sz="2000" dirty="0"/>
            </a:b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371451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</TotalTime>
  <Words>970</Words>
  <Application>Microsoft Office PowerPoint</Application>
  <PresentationFormat>Widescreen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-apple-system</vt:lpstr>
      <vt:lpstr>Aptos</vt:lpstr>
      <vt:lpstr>Aptos Display</vt:lpstr>
      <vt:lpstr>Arial</vt:lpstr>
      <vt:lpstr>Bahnschrift Condensed</vt:lpstr>
      <vt:lpstr>Cambria</vt:lpstr>
      <vt:lpstr>Dosis ExtraBold</vt:lpstr>
      <vt:lpstr>Wingdings</vt:lpstr>
      <vt:lpstr>Office Theme</vt:lpstr>
      <vt:lpstr>Massachusetts General Hospital Performance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Massachusetts General Hospital Performance Analysis</dc:title>
  <dc:creator>Tabarak</dc:creator>
  <cp:lastModifiedBy>Aya Farid</cp:lastModifiedBy>
  <cp:revision>60</cp:revision>
  <dcterms:created xsi:type="dcterms:W3CDTF">2025-11-07T04:37:12Z</dcterms:created>
  <dcterms:modified xsi:type="dcterms:W3CDTF">2025-11-19T22:36:25Z</dcterms:modified>
</cp:coreProperties>
</file>